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5"/>
  </p:notesMasterIdLst>
  <p:sldIdLst>
    <p:sldId id="256" r:id="rId2"/>
    <p:sldId id="374" r:id="rId3"/>
    <p:sldId id="363" r:id="rId4"/>
    <p:sldId id="392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375" r:id="rId17"/>
    <p:sldId id="376" r:id="rId18"/>
    <p:sldId id="377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404" r:id="rId32"/>
    <p:sldId id="409" r:id="rId33"/>
    <p:sldId id="348" r:id="rId34"/>
  </p:sldIdLst>
  <p:sldSz cx="9144000" cy="5143500" type="screen16x9"/>
  <p:notesSz cx="6858000" cy="9144000"/>
  <p:embeddedFontLst>
    <p:embeddedFont>
      <p:font typeface="Nunito" panose="020B060402020202020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Montserrat" panose="00000500000000000000" pitchFamily="2" charset="0"/>
      <p:regular r:id="rId44"/>
      <p:bold r:id="rId45"/>
      <p:italic r:id="rId46"/>
      <p:boldItalic r:id="rId47"/>
    </p:embeddedFont>
    <p:embeddedFont>
      <p:font typeface="Karla Regular" panose="020B0604020202020204" charset="0"/>
      <p:bold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472" autoAdjust="0"/>
  </p:normalViewPr>
  <p:slideViewPr>
    <p:cSldViewPr snapToGrid="0">
      <p:cViewPr varScale="1">
        <p:scale>
          <a:sx n="110" d="100"/>
          <a:sy n="110" d="100"/>
        </p:scale>
        <p:origin x="667" y="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1873037" y="312994"/>
            <a:ext cx="6736302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 smtClean="0"/>
              <a:t>Introduction to Cortex M4 Architecture –LPC4088</a:t>
            </a:r>
            <a:endParaRPr sz="40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16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8096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Crystal and Oscillator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00" y="964235"/>
            <a:ext cx="1657581" cy="14098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54" y="928684"/>
            <a:ext cx="1727373" cy="1445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48224"/>
            <a:ext cx="2270046" cy="1425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99" y="3087762"/>
            <a:ext cx="1657581" cy="1320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226" y="1000730"/>
            <a:ext cx="1933845" cy="1373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154" y="3087761"/>
            <a:ext cx="1867161" cy="13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LPC4088 –Cortex M4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Cortex-M4 processor is a high-performance 32-bit processor with a 3-stage pipeline </a:t>
            </a:r>
          </a:p>
          <a:p>
            <a:pPr marL="139700" indent="0">
              <a:buNone/>
            </a:pPr>
            <a:r>
              <a:rPr lang="en-US" dirty="0"/>
              <a:t> </a:t>
            </a:r>
            <a:r>
              <a:rPr lang="en-US" dirty="0" smtClean="0"/>
              <a:t>      Harvard </a:t>
            </a:r>
            <a:r>
              <a:rPr lang="en-US" dirty="0"/>
              <a:t>architecture with separate local instruction and data buses, as well as a third bus </a:t>
            </a:r>
          </a:p>
          <a:p>
            <a:pPr marL="139700" indent="0">
              <a:buNone/>
            </a:pPr>
            <a:r>
              <a:rPr lang="en-US" dirty="0" smtClean="0"/>
              <a:t>       with </a:t>
            </a:r>
            <a:r>
              <a:rPr lang="en-US" dirty="0"/>
              <a:t>slightly lower performance for </a:t>
            </a:r>
            <a:r>
              <a:rPr lang="en-US" dirty="0" smtClean="0"/>
              <a:t>peripherals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Cortex-M4 uses the Thumb® </a:t>
            </a:r>
            <a:r>
              <a:rPr lang="en-US" dirty="0" smtClean="0"/>
              <a:t>instruction </a:t>
            </a:r>
            <a:r>
              <a:rPr lang="en-US" dirty="0"/>
              <a:t>set, providing high code </a:t>
            </a:r>
            <a:r>
              <a:rPr lang="en-US" dirty="0" smtClean="0"/>
              <a:t>density </a:t>
            </a:r>
            <a:r>
              <a:rPr lang="en-US" dirty="0"/>
              <a:t>and reduced program memory requirements.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Cortex-M4 CPU also includes an </a:t>
            </a:r>
            <a:r>
              <a:rPr lang="en-US" dirty="0" smtClean="0"/>
              <a:t>internal </a:t>
            </a:r>
            <a:r>
              <a:rPr lang="en-US" dirty="0" err="1" smtClean="0"/>
              <a:t>prefetch</a:t>
            </a:r>
            <a:r>
              <a:rPr lang="en-US" dirty="0" smtClean="0"/>
              <a:t> </a:t>
            </a:r>
            <a:r>
              <a:rPr lang="en-US" dirty="0"/>
              <a:t>unit that supports </a:t>
            </a:r>
            <a:r>
              <a:rPr lang="en-US" dirty="0" smtClean="0"/>
              <a:t>speculative branches</a:t>
            </a:r>
            <a:r>
              <a:rPr lang="en-US" dirty="0"/>
              <a:t>. 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/>
              <a:t>LPC408x/407x is targeted </a:t>
            </a:r>
            <a:r>
              <a:rPr lang="en-US" dirty="0" smtClean="0"/>
              <a:t>to operate </a:t>
            </a:r>
            <a:r>
              <a:rPr lang="en-US" dirty="0"/>
              <a:t>at up to a 120 MHz CPU frequency under worst case commercial conditions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91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LPC4088 BLOCK DIAGRAM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31" y="572700"/>
            <a:ext cx="5148305" cy="45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1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18" y="112516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ARM CORTEX M4 Features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991" y="889239"/>
            <a:ext cx="8520600" cy="3416400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 running </a:t>
            </a:r>
            <a:r>
              <a:rPr lang="en-IN" dirty="0"/>
              <a:t>at frequencies of up to 120 MHz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Memory Protection Unit (MPU)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Nested Vectored Interrupt Controller (NVIC)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Hardware floating-point unit (not all versions)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Non-</a:t>
            </a:r>
            <a:r>
              <a:rPr lang="en-IN" dirty="0" err="1"/>
              <a:t>maskable</a:t>
            </a:r>
            <a:r>
              <a:rPr lang="en-IN" dirty="0"/>
              <a:t> Interrupt (NMI) input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JTAG and Serial Wire Debug (SWD)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Embedded Trace </a:t>
            </a:r>
            <a:r>
              <a:rPr lang="en-IN" dirty="0" err="1"/>
              <a:t>Macrocell</a:t>
            </a:r>
            <a:r>
              <a:rPr lang="en-IN" dirty="0"/>
              <a:t> (ETM)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System tick timer</a:t>
            </a:r>
          </a:p>
          <a:p>
            <a:endParaRPr lang="en-IN" dirty="0"/>
          </a:p>
          <a:p>
            <a:r>
              <a:rPr lang="en-IN" dirty="0"/>
              <a:t>Memory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up to 512 kB on-chip Flash (ISP and IAP capabilities)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up to 96 kB on-chip SRAM includes</a:t>
            </a:r>
          </a:p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/>
              <a:t>up to 4032 byte on-chip EEPROM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7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426942"/>
            <a:ext cx="8520600" cy="3416400"/>
          </a:xfrm>
        </p:spPr>
        <p:txBody>
          <a:bodyPr/>
          <a:lstStyle/>
          <a:p>
            <a:r>
              <a:rPr lang="en-IN" dirty="0"/>
              <a:t>LCD controller (not all versions)</a:t>
            </a:r>
          </a:p>
          <a:p>
            <a:endParaRPr lang="en-IN" dirty="0"/>
          </a:p>
          <a:p>
            <a:r>
              <a:rPr lang="en-IN" dirty="0"/>
              <a:t>External Memory Controller (EMC) (not all versions)</a:t>
            </a:r>
          </a:p>
          <a:p>
            <a:endParaRPr lang="en-IN" dirty="0"/>
          </a:p>
          <a:p>
            <a:r>
              <a:rPr lang="en-IN" dirty="0"/>
              <a:t>General Purpose DMA controller (GPDMA)</a:t>
            </a:r>
          </a:p>
          <a:p>
            <a:endParaRPr lang="en-IN" dirty="0"/>
          </a:p>
          <a:p>
            <a:r>
              <a:rPr lang="en-IN" dirty="0"/>
              <a:t>Serial interfaces</a:t>
            </a:r>
          </a:p>
          <a:p>
            <a:r>
              <a:rPr lang="en-IN" dirty="0" smtClean="0"/>
              <a:t> </a:t>
            </a:r>
            <a:r>
              <a:rPr lang="en-IN" dirty="0"/>
              <a:t>Quad SPI Flash Interface (SPIFI)</a:t>
            </a:r>
          </a:p>
          <a:p>
            <a:r>
              <a:rPr lang="en-IN" dirty="0" smtClean="0"/>
              <a:t> </a:t>
            </a:r>
            <a:r>
              <a:rPr lang="en-IN" dirty="0"/>
              <a:t>Ethernet MAC with MII/RMII interface (not all versions)</a:t>
            </a:r>
          </a:p>
          <a:p>
            <a:r>
              <a:rPr lang="en-IN" dirty="0" smtClean="0"/>
              <a:t> </a:t>
            </a:r>
            <a:r>
              <a:rPr lang="en-IN" dirty="0"/>
              <a:t>USB 2.0 full-speed dual port device/host/OTG controller (not all versions)</a:t>
            </a:r>
          </a:p>
          <a:p>
            <a:r>
              <a:rPr lang="en-IN" dirty="0" smtClean="0"/>
              <a:t> </a:t>
            </a:r>
            <a:r>
              <a:rPr lang="en-IN" dirty="0"/>
              <a:t>up to 5 UARTs</a:t>
            </a:r>
          </a:p>
          <a:p>
            <a:r>
              <a:rPr lang="en-IN" dirty="0" smtClean="0"/>
              <a:t> </a:t>
            </a:r>
            <a:r>
              <a:rPr lang="en-IN" dirty="0"/>
              <a:t>3 SSP controllers</a:t>
            </a:r>
          </a:p>
          <a:p>
            <a:r>
              <a:rPr lang="en-IN" dirty="0" smtClean="0"/>
              <a:t> </a:t>
            </a:r>
            <a:r>
              <a:rPr lang="en-IN" dirty="0"/>
              <a:t>I2S (Inter-IC Sound) interface</a:t>
            </a:r>
          </a:p>
          <a:p>
            <a:r>
              <a:rPr lang="en-IN" dirty="0" smtClean="0"/>
              <a:t> </a:t>
            </a:r>
            <a:r>
              <a:rPr lang="en-IN" dirty="0"/>
              <a:t>CAN controller with 2 channels</a:t>
            </a:r>
          </a:p>
          <a:p>
            <a:endParaRPr lang="en-IN" dirty="0"/>
          </a:p>
          <a:p>
            <a:pPr marL="139700" indent="0">
              <a:buNone/>
            </a:pPr>
            <a:r>
              <a:rPr lang="en-IN" dirty="0"/>
              <a:t>Digital peripherals</a:t>
            </a:r>
          </a:p>
          <a:p>
            <a:r>
              <a:rPr lang="en-IN" dirty="0" smtClean="0"/>
              <a:t> </a:t>
            </a:r>
            <a:r>
              <a:rPr lang="en-IN" dirty="0"/>
              <a:t>SD/MMC memory card interface (not all versions) </a:t>
            </a:r>
          </a:p>
          <a:p>
            <a:r>
              <a:rPr lang="en-IN" dirty="0" smtClean="0"/>
              <a:t> </a:t>
            </a:r>
            <a:r>
              <a:rPr lang="en-IN" dirty="0"/>
              <a:t>Up to 165 General Purpose I/O (GPIO) </a:t>
            </a:r>
            <a:r>
              <a:rPr lang="en-IN" dirty="0" smtClean="0"/>
              <a:t>pins</a:t>
            </a:r>
          </a:p>
          <a:p>
            <a:r>
              <a:rPr lang="en-IN" dirty="0" smtClean="0"/>
              <a:t> 4 general purpose timers/counters</a:t>
            </a:r>
          </a:p>
          <a:p>
            <a:r>
              <a:rPr lang="en-IN" dirty="0" smtClean="0"/>
              <a:t> </a:t>
            </a:r>
            <a:r>
              <a:rPr lang="en-IN" dirty="0"/>
              <a:t>Quadrature encoder interface (not all versions)</a:t>
            </a:r>
          </a:p>
          <a:p>
            <a:r>
              <a:rPr lang="en-IN" dirty="0" smtClean="0"/>
              <a:t> </a:t>
            </a:r>
            <a:r>
              <a:rPr lang="en-IN" dirty="0"/>
              <a:t>2 standard PWM/timer blocks</a:t>
            </a:r>
          </a:p>
          <a:p>
            <a:r>
              <a:rPr lang="en-IN" dirty="0" smtClean="0"/>
              <a:t> </a:t>
            </a:r>
            <a:r>
              <a:rPr lang="en-IN" dirty="0"/>
              <a:t>One motor control PWM</a:t>
            </a:r>
          </a:p>
          <a:p>
            <a:r>
              <a:rPr lang="en-IN" dirty="0" smtClean="0"/>
              <a:t> Real-Time </a:t>
            </a:r>
            <a:r>
              <a:rPr lang="en-IN" dirty="0"/>
              <a:t>Clock (RTC)</a:t>
            </a:r>
          </a:p>
          <a:p>
            <a:r>
              <a:rPr lang="en-IN" dirty="0"/>
              <a:t> </a:t>
            </a:r>
            <a:r>
              <a:rPr lang="en-IN" dirty="0" smtClean="0"/>
              <a:t>Event </a:t>
            </a:r>
            <a:r>
              <a:rPr lang="en-IN" dirty="0"/>
              <a:t>Recorder</a:t>
            </a:r>
          </a:p>
          <a:p>
            <a:r>
              <a:rPr lang="en-IN" dirty="0"/>
              <a:t> </a:t>
            </a:r>
            <a:r>
              <a:rPr lang="en-IN" dirty="0" smtClean="0"/>
              <a:t>Windowed </a:t>
            </a:r>
            <a:r>
              <a:rPr lang="en-IN" dirty="0"/>
              <a:t>Watchdog Timer (WWDT)</a:t>
            </a:r>
          </a:p>
          <a:p>
            <a:r>
              <a:rPr lang="en-IN" dirty="0"/>
              <a:t> </a:t>
            </a:r>
            <a:r>
              <a:rPr lang="en-IN" dirty="0" smtClean="0"/>
              <a:t>CRC </a:t>
            </a:r>
            <a:r>
              <a:rPr lang="en-IN" dirty="0"/>
              <a:t>Engine block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72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00" y="0"/>
            <a:ext cx="8520600" cy="3416400"/>
          </a:xfrm>
        </p:spPr>
        <p:txBody>
          <a:bodyPr/>
          <a:lstStyle/>
          <a:p>
            <a:pPr marL="139700" indent="0">
              <a:buNone/>
            </a:pPr>
            <a:r>
              <a:rPr lang="en-IN" dirty="0"/>
              <a:t>Analog peripherals</a:t>
            </a:r>
          </a:p>
          <a:p>
            <a:r>
              <a:rPr lang="en-IN" dirty="0"/>
              <a:t> - 12-bit Analog-to-Digital Converter (ADC)</a:t>
            </a:r>
          </a:p>
          <a:p>
            <a:r>
              <a:rPr lang="en-IN" dirty="0"/>
              <a:t> - 10-bit Digital-to-Analog Converter (DAC)</a:t>
            </a:r>
          </a:p>
          <a:p>
            <a:r>
              <a:rPr lang="en-IN" dirty="0"/>
              <a:t> - 2 </a:t>
            </a:r>
            <a:r>
              <a:rPr lang="en-IN" dirty="0" err="1"/>
              <a:t>analog</a:t>
            </a:r>
            <a:r>
              <a:rPr lang="en-IN" dirty="0"/>
              <a:t> comparators (not all versions)</a:t>
            </a:r>
          </a:p>
          <a:p>
            <a:endParaRPr lang="en-IN" dirty="0"/>
          </a:p>
          <a:p>
            <a:pPr marL="139700" indent="0">
              <a:buNone/>
            </a:pPr>
            <a:r>
              <a:rPr lang="en-IN" dirty="0"/>
              <a:t>Power control</a:t>
            </a:r>
          </a:p>
          <a:p>
            <a:r>
              <a:rPr lang="en-IN" dirty="0"/>
              <a:t> - 4 reduced power modes (Sleep, Deep-sleep, Power-down, Deep power-down)</a:t>
            </a:r>
          </a:p>
          <a:p>
            <a:r>
              <a:rPr lang="en-IN" dirty="0"/>
              <a:t> - Brownout detect with separate threshold</a:t>
            </a:r>
          </a:p>
          <a:p>
            <a:r>
              <a:rPr lang="en-IN" dirty="0"/>
              <a:t> - On-chip Power-On Reset (POR).</a:t>
            </a:r>
          </a:p>
          <a:p>
            <a:endParaRPr lang="en-IN" dirty="0"/>
          </a:p>
          <a:p>
            <a:pPr marL="139700" indent="0">
              <a:buNone/>
            </a:pPr>
            <a:r>
              <a:rPr lang="en-IN" dirty="0"/>
              <a:t>Clock generation</a:t>
            </a:r>
          </a:p>
          <a:p>
            <a:r>
              <a:rPr lang="en-IN" dirty="0" smtClean="0"/>
              <a:t> Clock </a:t>
            </a:r>
            <a:r>
              <a:rPr lang="en-IN" dirty="0"/>
              <a:t>output function that can reflect various clocks</a:t>
            </a:r>
          </a:p>
          <a:p>
            <a:r>
              <a:rPr lang="en-IN" dirty="0"/>
              <a:t> </a:t>
            </a:r>
            <a:r>
              <a:rPr lang="en-IN" dirty="0" smtClean="0"/>
              <a:t>On-chip </a:t>
            </a:r>
            <a:r>
              <a:rPr lang="en-IN" dirty="0"/>
              <a:t>crystal oscillator (1 MHz to 25 MHz)</a:t>
            </a:r>
          </a:p>
          <a:p>
            <a:r>
              <a:rPr lang="en-IN" dirty="0"/>
              <a:t> </a:t>
            </a:r>
            <a:r>
              <a:rPr lang="en-IN" dirty="0" smtClean="0"/>
              <a:t>12 </a:t>
            </a:r>
            <a:r>
              <a:rPr lang="en-IN" dirty="0"/>
              <a:t>MHz Internal RC oscillator (IRC)</a:t>
            </a:r>
          </a:p>
          <a:p>
            <a:r>
              <a:rPr lang="en-IN" dirty="0"/>
              <a:t> </a:t>
            </a:r>
            <a:r>
              <a:rPr lang="en-IN" dirty="0" smtClean="0"/>
              <a:t>on-chip </a:t>
            </a:r>
            <a:r>
              <a:rPr lang="en-IN" dirty="0"/>
              <a:t>PLL allows CPU operation up to the max. CPU rate</a:t>
            </a:r>
          </a:p>
          <a:p>
            <a:r>
              <a:rPr lang="en-IN" dirty="0"/>
              <a:t> </a:t>
            </a:r>
            <a:r>
              <a:rPr lang="en-IN" dirty="0" smtClean="0"/>
              <a:t>dedicated </a:t>
            </a:r>
            <a:r>
              <a:rPr lang="en-IN" dirty="0"/>
              <a:t>PLL may be used for USB interface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Power Supply Design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00" y="1428689"/>
            <a:ext cx="8521700" cy="251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887718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FT232  Interface and ISP Programming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548" y="1204762"/>
            <a:ext cx="541195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LPC4088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325" y="1152525"/>
            <a:ext cx="7615349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Crystal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808" y="1161093"/>
            <a:ext cx="3486637" cy="33246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11700" y="1242808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</a:rPr>
              <a:t>Embedded System Design using Cortex M4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ea typeface="Roboto" panose="02000000000000000000" pitchFamily="2" charset="0"/>
              </a:rPr>
              <a:t>LPC4088 Block Diagram and Features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Registers 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Led Blinking</a:t>
            </a: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73" y="174862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JTAG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40" y="980206"/>
            <a:ext cx="5470478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Reset and Interrupt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110" y="1212850"/>
            <a:ext cx="476783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0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ADC  Interface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84286"/>
            <a:ext cx="7496175" cy="2847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8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LED Interface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4499516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Slide Switch Interface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59" y="1115287"/>
            <a:ext cx="3079882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0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RS232 Interface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729" y="1115287"/>
            <a:ext cx="420716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1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Keypad Interface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755" y="1115287"/>
            <a:ext cx="492012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8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Stepper Motor Interface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74" y="1285827"/>
            <a:ext cx="6287377" cy="27340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Buzzer Interface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61" y="1348216"/>
            <a:ext cx="4906048" cy="30306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5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I2C EEPROM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93" y="1115287"/>
            <a:ext cx="439757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209" y="-45362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90" y="612147"/>
            <a:ext cx="8520600" cy="1272071"/>
          </a:xfrm>
        </p:spPr>
        <p:txBody>
          <a:bodyPr/>
          <a:lstStyle/>
          <a:p>
            <a:pPr marL="139700" indent="0">
              <a:buNone/>
            </a:pPr>
            <a:r>
              <a:rPr lang="en-US" sz="2400" dirty="0"/>
              <a:t>When You Are Able To master Your Senses, You Will Master Your Life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1452995"/>
            <a:ext cx="4689764" cy="37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45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LCD Interface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18" y="699651"/>
            <a:ext cx="2851073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 smtClean="0"/>
              <a:t>LED Blinking demo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626002"/>
            <a:ext cx="85206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sz="800" dirty="0"/>
              <a:t>#include "LPC407x_8x_177x_8x.h"</a:t>
            </a:r>
          </a:p>
          <a:p>
            <a:pPr marL="139700" indent="0">
              <a:buNone/>
            </a:pPr>
            <a:endParaRPr lang="en-US" sz="800" dirty="0"/>
          </a:p>
          <a:p>
            <a:pPr marL="139700" indent="0">
              <a:buNone/>
            </a:pPr>
            <a:r>
              <a:rPr lang="en-US" sz="800" dirty="0"/>
              <a:t>void </a:t>
            </a:r>
            <a:r>
              <a:rPr lang="en-US" sz="800" dirty="0" err="1"/>
              <a:t>delay_ms</a:t>
            </a:r>
            <a:r>
              <a:rPr lang="en-US" sz="800" dirty="0"/>
              <a:t>(long </a:t>
            </a:r>
            <a:r>
              <a:rPr lang="en-US" sz="800" dirty="0" err="1"/>
              <a:t>ms</a:t>
            </a:r>
            <a:r>
              <a:rPr lang="en-US" sz="800" dirty="0"/>
              <a:t>);</a:t>
            </a:r>
          </a:p>
          <a:p>
            <a:pPr marL="139700" indent="0">
              <a:buNone/>
            </a:pPr>
            <a:r>
              <a:rPr lang="en-US" sz="800" dirty="0"/>
              <a:t>	</a:t>
            </a:r>
          </a:p>
          <a:p>
            <a:pPr marL="139700" indent="0">
              <a:buNone/>
            </a:pPr>
            <a:r>
              <a:rPr lang="en-US" sz="800" dirty="0" err="1"/>
              <a:t>int</a:t>
            </a:r>
            <a:r>
              <a:rPr lang="en-US" sz="800" dirty="0"/>
              <a:t> main(void)</a:t>
            </a:r>
          </a:p>
          <a:p>
            <a:pPr marL="139700" indent="0">
              <a:buNone/>
            </a:pPr>
            <a:r>
              <a:rPr lang="en-US" sz="800" dirty="0"/>
              <a:t>{</a:t>
            </a:r>
          </a:p>
          <a:p>
            <a:pPr marL="139700" indent="0">
              <a:buNone/>
            </a:pPr>
            <a:r>
              <a:rPr lang="en-US" sz="800" dirty="0"/>
              <a:t>		//1. Set the PCGPIO bit</a:t>
            </a:r>
          </a:p>
          <a:p>
            <a:pPr marL="139700" indent="0">
              <a:buNone/>
            </a:pPr>
            <a:r>
              <a:rPr lang="en-US" sz="800" dirty="0"/>
              <a:t>		LPC_SC-&gt;PCONP |= (1&lt;&lt;15);</a:t>
            </a:r>
          </a:p>
          <a:p>
            <a:pPr marL="139700" indent="0">
              <a:buNone/>
            </a:pPr>
            <a:r>
              <a:rPr lang="en-US" sz="800" dirty="0"/>
              <a:t>		//2. Configure pins P4.0 to P4.7 as GPIO pins</a:t>
            </a:r>
          </a:p>
          <a:p>
            <a:pPr marL="139700" indent="0">
              <a:buNone/>
            </a:pPr>
            <a:r>
              <a:rPr lang="en-US" sz="800" dirty="0"/>
              <a:t>		LPC_IOCON-&gt;P4_0 = 0;</a:t>
            </a:r>
          </a:p>
          <a:p>
            <a:pPr marL="139700" indent="0">
              <a:buNone/>
            </a:pPr>
            <a:r>
              <a:rPr lang="en-US" sz="800" dirty="0"/>
              <a:t>		LPC_IOCON-&gt;P4_1 = 0;</a:t>
            </a:r>
          </a:p>
          <a:p>
            <a:pPr marL="139700" indent="0">
              <a:buNone/>
            </a:pPr>
            <a:r>
              <a:rPr lang="en-US" sz="800" dirty="0"/>
              <a:t>		LPC_IOCON-&gt;P4_2 = 0;</a:t>
            </a:r>
          </a:p>
          <a:p>
            <a:pPr marL="139700" indent="0">
              <a:buNone/>
            </a:pPr>
            <a:r>
              <a:rPr lang="en-US" sz="800" dirty="0"/>
              <a:t>		LPC_IOCON-&gt;P4_3 = 0;</a:t>
            </a:r>
          </a:p>
          <a:p>
            <a:pPr marL="139700" indent="0">
              <a:buNone/>
            </a:pPr>
            <a:r>
              <a:rPr lang="en-US" sz="800" dirty="0"/>
              <a:t>		LPC_IOCON-&gt;P4_4 = 0;</a:t>
            </a:r>
          </a:p>
          <a:p>
            <a:pPr marL="139700" indent="0">
              <a:buNone/>
            </a:pPr>
            <a:r>
              <a:rPr lang="en-US" sz="800" dirty="0"/>
              <a:t>		LPC_IOCON-&gt;P4_5 = 0;</a:t>
            </a:r>
          </a:p>
          <a:p>
            <a:pPr marL="139700" indent="0">
              <a:buNone/>
            </a:pPr>
            <a:r>
              <a:rPr lang="en-US" sz="800" dirty="0"/>
              <a:t>		LPC_IOCON-&gt;P4_6 = 0;</a:t>
            </a:r>
          </a:p>
          <a:p>
            <a:pPr marL="139700" indent="0">
              <a:buNone/>
            </a:pPr>
            <a:r>
              <a:rPr lang="en-US" sz="800" dirty="0"/>
              <a:t>		LPC_IOCON-&gt;P4_7 = 0;</a:t>
            </a:r>
          </a:p>
          <a:p>
            <a:pPr marL="139700" indent="0">
              <a:buNone/>
            </a:pPr>
            <a:r>
              <a:rPr lang="en-US" sz="800" dirty="0"/>
              <a:t>		//3. Configure the pins P4.0 to P4.7 as output</a:t>
            </a:r>
          </a:p>
          <a:p>
            <a:pPr marL="139700" indent="0">
              <a:buNone/>
            </a:pPr>
            <a:r>
              <a:rPr lang="en-US" sz="800" dirty="0"/>
              <a:t>		LPC_GPIO4-&gt;DIR= 0xFF;</a:t>
            </a:r>
          </a:p>
          <a:p>
            <a:pPr marL="139700" indent="0">
              <a:buNone/>
            </a:pPr>
            <a:r>
              <a:rPr lang="en-US" sz="800" dirty="0"/>
              <a:t>	</a:t>
            </a:r>
          </a:p>
          <a:p>
            <a:pPr marL="139700" indent="0">
              <a:buNone/>
            </a:pPr>
            <a:r>
              <a:rPr lang="en-US" sz="800" dirty="0"/>
              <a:t>	while(1)</a:t>
            </a:r>
          </a:p>
          <a:p>
            <a:pPr marL="139700" indent="0">
              <a:buNone/>
            </a:pPr>
            <a:r>
              <a:rPr lang="en-US" sz="800" dirty="0"/>
              <a:t>		{</a:t>
            </a:r>
          </a:p>
          <a:p>
            <a:pPr marL="139700" indent="0">
              <a:buNone/>
            </a:pPr>
            <a:r>
              <a:rPr lang="en-US" sz="800" dirty="0"/>
              <a:t>			//4. Send a High</a:t>
            </a:r>
          </a:p>
          <a:p>
            <a:pPr marL="139700" indent="0">
              <a:buNone/>
            </a:pPr>
            <a:r>
              <a:rPr lang="en-US" sz="800" dirty="0"/>
              <a:t>			LPC_GPIO4-&gt;PIN= 0xFF;</a:t>
            </a:r>
          </a:p>
          <a:p>
            <a:pPr marL="139700" indent="0">
              <a:buNone/>
            </a:pPr>
            <a:r>
              <a:rPr lang="en-US" sz="800" dirty="0"/>
              <a:t>			//5.Pause the system for few milliseconds</a:t>
            </a:r>
          </a:p>
          <a:p>
            <a:pPr marL="139700" indent="0">
              <a:buNone/>
            </a:pPr>
            <a:r>
              <a:rPr lang="en-US" sz="800" dirty="0"/>
              <a:t>			</a:t>
            </a:r>
            <a:r>
              <a:rPr lang="en-US" sz="800" dirty="0" err="1"/>
              <a:t>delay_ms</a:t>
            </a:r>
            <a:r>
              <a:rPr lang="en-US" sz="800" dirty="0"/>
              <a:t>(500);</a:t>
            </a:r>
          </a:p>
          <a:p>
            <a:pPr marL="139700" indent="0">
              <a:buNone/>
            </a:pPr>
            <a:r>
              <a:rPr lang="en-US" sz="800" dirty="0"/>
              <a:t>			//6.Send a low</a:t>
            </a:r>
          </a:p>
          <a:p>
            <a:pPr marL="139700" indent="0">
              <a:buNone/>
            </a:pPr>
            <a:r>
              <a:rPr lang="en-US" sz="800" dirty="0"/>
              <a:t>			LPC_GPIO4-&gt;PIN= 0x00;</a:t>
            </a:r>
          </a:p>
          <a:p>
            <a:pPr marL="139700" indent="0">
              <a:buNone/>
            </a:pPr>
            <a:r>
              <a:rPr lang="en-US" sz="800" dirty="0"/>
              <a:t>			//7.Pause the system for few milliseconds</a:t>
            </a:r>
          </a:p>
          <a:p>
            <a:pPr marL="139700" indent="0">
              <a:buNone/>
            </a:pPr>
            <a:r>
              <a:rPr lang="en-US" sz="800" dirty="0"/>
              <a:t>			</a:t>
            </a:r>
            <a:r>
              <a:rPr lang="en-US" sz="800" dirty="0" err="1"/>
              <a:t>delay_ms</a:t>
            </a:r>
            <a:r>
              <a:rPr lang="en-US" sz="800" dirty="0"/>
              <a:t>(500);</a:t>
            </a:r>
          </a:p>
          <a:p>
            <a:pPr marL="139700" indent="0">
              <a:buNone/>
            </a:pPr>
            <a:r>
              <a:rPr lang="en-US" sz="800" dirty="0"/>
              <a:t>		}</a:t>
            </a:r>
          </a:p>
          <a:p>
            <a:pPr marL="139700" indent="0">
              <a:buNone/>
            </a:pPr>
            <a:r>
              <a:rPr lang="en-US" sz="800" dirty="0"/>
              <a:t>}</a:t>
            </a:r>
          </a:p>
          <a:p>
            <a:pPr marL="139700" indent="0">
              <a:buNone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8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void </a:t>
            </a:r>
            <a:r>
              <a:rPr lang="en-US" dirty="0" err="1"/>
              <a:t>delay_ms</a:t>
            </a:r>
            <a:r>
              <a:rPr lang="en-US" dirty="0"/>
              <a:t>(long </a:t>
            </a:r>
            <a:r>
              <a:rPr lang="en-US" dirty="0" err="1"/>
              <a:t>ms</a:t>
            </a:r>
            <a:r>
              <a:rPr lang="en-US" dirty="0"/>
              <a:t>) 					// delay 1 </a:t>
            </a:r>
            <a:r>
              <a:rPr lang="en-US" dirty="0" err="1"/>
              <a:t>ms</a:t>
            </a:r>
            <a:r>
              <a:rPr lang="en-US" dirty="0"/>
              <a:t> per count @ CCLK 120 MHz</a:t>
            </a:r>
          </a:p>
          <a:p>
            <a:pPr marL="139700" indent="0">
              <a:buNone/>
            </a:pPr>
            <a:r>
              <a:rPr lang="en-US" dirty="0"/>
              <a:t>{</a:t>
            </a:r>
          </a:p>
          <a:p>
            <a:pPr marL="139700" indent="0">
              <a:buNone/>
            </a:pPr>
            <a:r>
              <a:rPr lang="en-US" dirty="0"/>
              <a:t>		long </a:t>
            </a:r>
            <a:r>
              <a:rPr lang="en-US" dirty="0" err="1"/>
              <a:t>i,j</a:t>
            </a:r>
            <a:r>
              <a:rPr lang="en-US" dirty="0"/>
              <a:t>;</a:t>
            </a:r>
          </a:p>
          <a:p>
            <a:pPr marL="139700" indent="0">
              <a:buNone/>
            </a:pPr>
            <a:r>
              <a:rPr lang="nn-NO" dirty="0"/>
              <a:t>		for (i = 0; i &lt; ms; i++ )</a:t>
            </a:r>
          </a:p>
          <a:p>
            <a:pPr marL="139700" indent="0">
              <a:buNone/>
            </a:pPr>
            <a:r>
              <a:rPr lang="en-US" dirty="0"/>
              <a:t>		for (j = 0; j &lt; 26659; </a:t>
            </a:r>
            <a:r>
              <a:rPr lang="en-US" dirty="0" err="1"/>
              <a:t>j++</a:t>
            </a:r>
            <a:r>
              <a:rPr lang="en-US" dirty="0"/>
              <a:t> );</a:t>
            </a:r>
          </a:p>
          <a:p>
            <a:pPr marL="139700" indent="0">
              <a:buNone/>
            </a:pPr>
            <a:r>
              <a:rPr lang="en-US" dirty="0"/>
              <a:t>}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Embedded </a:t>
            </a:r>
            <a:r>
              <a:rPr lang="en-US" dirty="0" err="1" smtClean="0">
                <a:solidFill>
                  <a:srgbClr val="FF0000"/>
                </a:solidFill>
              </a:rPr>
              <a:t>Sytem</a:t>
            </a:r>
            <a:r>
              <a:rPr lang="en-US" dirty="0" smtClean="0">
                <a:solidFill>
                  <a:srgbClr val="FF0000"/>
                </a:solidFill>
              </a:rPr>
              <a:t> Design using Cortex M4-LPC4088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485" y="1277216"/>
            <a:ext cx="5665901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Types of </a:t>
            </a:r>
            <a:r>
              <a:rPr lang="en-US" dirty="0" smtClean="0">
                <a:solidFill>
                  <a:srgbClr val="FF0000"/>
                </a:solidFill>
              </a:rPr>
              <a:t>Connectors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62" y="1301084"/>
            <a:ext cx="2172003" cy="1276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73" y="1301084"/>
            <a:ext cx="2102516" cy="12765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34836" y="2736273"/>
            <a:ext cx="1226128" cy="263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RS232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53" y="1301084"/>
            <a:ext cx="3583247" cy="12765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31527" y="2691819"/>
            <a:ext cx="1226128" cy="263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VGA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61" y="3158170"/>
            <a:ext cx="4404165" cy="15101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34836" y="4718057"/>
            <a:ext cx="1226128" cy="263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HDMI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782" y="3017823"/>
            <a:ext cx="3181794" cy="10097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71703" y="4763778"/>
            <a:ext cx="1749137" cy="263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PORT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0782" y="4027614"/>
            <a:ext cx="3181794" cy="6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370" y="28569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Types of USB Connectors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70" y="1212850"/>
            <a:ext cx="821606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1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282" y="15174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Connectors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82" y="858397"/>
            <a:ext cx="3283496" cy="9634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93475"/>
            <a:ext cx="2472978" cy="5934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PCB TERMINAL BLOCK CONNECTORS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604" y="0"/>
            <a:ext cx="3235095" cy="10413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6921" y="2190182"/>
            <a:ext cx="3051405" cy="26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Berg strips –Male and Female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690" y="1041369"/>
            <a:ext cx="4010921" cy="1019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59" y="2657815"/>
            <a:ext cx="2981741" cy="13241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8373" y="4018982"/>
            <a:ext cx="3051405" cy="26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PS2 Connectors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258" y="2587554"/>
            <a:ext cx="2648320" cy="12917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84258" y="4018982"/>
            <a:ext cx="2266269" cy="26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 Connectors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51" y="2587554"/>
            <a:ext cx="2310212" cy="12008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45248" y="3996833"/>
            <a:ext cx="2266269" cy="26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RMC  Connectors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39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328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Active &amp; Passive Components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5" y="971216"/>
            <a:ext cx="4276285" cy="38865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87" y="971216"/>
            <a:ext cx="4152813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Switches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204" y="1017725"/>
            <a:ext cx="2865293" cy="11228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57254" y="2356436"/>
            <a:ext cx="1359232" cy="26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DIP Switch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65" y="554182"/>
            <a:ext cx="2669070" cy="17127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09634" y="2356436"/>
            <a:ext cx="1359232" cy="26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Slide Switch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63" y="2624272"/>
            <a:ext cx="3008837" cy="18957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6162" y="4653930"/>
            <a:ext cx="2396837" cy="26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Tactile push button switch 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43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5681</TotalTime>
  <Words>754</Words>
  <Application>Microsoft Office PowerPoint</Application>
  <PresentationFormat>On-screen Show (16:9)</PresentationFormat>
  <Paragraphs>211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Nunito</vt:lpstr>
      <vt:lpstr>Arial</vt:lpstr>
      <vt:lpstr>Roboto</vt:lpstr>
      <vt:lpstr>Fire sans extra</vt:lpstr>
      <vt:lpstr>Montserrat</vt:lpstr>
      <vt:lpstr>Wingdings</vt:lpstr>
      <vt:lpstr>Karla Regular</vt:lpstr>
      <vt:lpstr>Mathematics Subject for Middle School - 6th Grade: Algebra by Slidesgo</vt:lpstr>
      <vt:lpstr>Introduction to Cortex M4 Architecture –LPC4088</vt:lpstr>
      <vt:lpstr>PowerPoint Presentation</vt:lpstr>
      <vt:lpstr>Mindset Lesson for the Day</vt:lpstr>
      <vt:lpstr>Embedded Sytem Design using Cortex M4-LPC4088</vt:lpstr>
      <vt:lpstr>Types of Connectors</vt:lpstr>
      <vt:lpstr>Types of USB Connectors</vt:lpstr>
      <vt:lpstr>Connectors</vt:lpstr>
      <vt:lpstr>Active &amp; Passive Components</vt:lpstr>
      <vt:lpstr>Switches</vt:lpstr>
      <vt:lpstr>Crystal and Oscillator</vt:lpstr>
      <vt:lpstr>LPC4088 –Cortex M4</vt:lpstr>
      <vt:lpstr>LPC4088 BLOCK DIAGRAM</vt:lpstr>
      <vt:lpstr>ARM CORTEX M4 Features</vt:lpstr>
      <vt:lpstr>PowerPoint Presentation</vt:lpstr>
      <vt:lpstr>PowerPoint Presentation</vt:lpstr>
      <vt:lpstr>Power Supply Design</vt:lpstr>
      <vt:lpstr>FT232  Interface and ISP Programming</vt:lpstr>
      <vt:lpstr>LPC4088 </vt:lpstr>
      <vt:lpstr>Crystal</vt:lpstr>
      <vt:lpstr>JTAG</vt:lpstr>
      <vt:lpstr>Reset and Interrupt </vt:lpstr>
      <vt:lpstr>ADC  Interface</vt:lpstr>
      <vt:lpstr>LED Interface</vt:lpstr>
      <vt:lpstr>Slide Switch Interface</vt:lpstr>
      <vt:lpstr>RS232 Interface</vt:lpstr>
      <vt:lpstr>Keypad Interface</vt:lpstr>
      <vt:lpstr>Stepper Motor Interface</vt:lpstr>
      <vt:lpstr>Buzzer Interface</vt:lpstr>
      <vt:lpstr>I2C EEPROM</vt:lpstr>
      <vt:lpstr>LCD Interface</vt:lpstr>
      <vt:lpstr>LED Blinking demo</vt:lpstr>
      <vt:lpstr>Delay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480</cp:revision>
  <dcterms:modified xsi:type="dcterms:W3CDTF">2021-07-13T15:22:14Z</dcterms:modified>
</cp:coreProperties>
</file>